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1"/>
  </p:notesMasterIdLst>
  <p:sldIdLst>
    <p:sldId id="257" r:id="rId2"/>
    <p:sldId id="266" r:id="rId3"/>
    <p:sldId id="263" r:id="rId4"/>
    <p:sldId id="279" r:id="rId5"/>
    <p:sldId id="264" r:id="rId6"/>
    <p:sldId id="268" r:id="rId7"/>
    <p:sldId id="281" r:id="rId8"/>
    <p:sldId id="274" r:id="rId9"/>
    <p:sldId id="277" r:id="rId10"/>
    <p:sldId id="283" r:id="rId11"/>
    <p:sldId id="285" r:id="rId12"/>
    <p:sldId id="284" r:id="rId13"/>
    <p:sldId id="276" r:id="rId14"/>
    <p:sldId id="286" r:id="rId15"/>
    <p:sldId id="282" r:id="rId16"/>
    <p:sldId id="270" r:id="rId17"/>
    <p:sldId id="272" r:id="rId18"/>
    <p:sldId id="271" r:id="rId19"/>
    <p:sldId id="27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64"/>
  </p:normalViewPr>
  <p:slideViewPr>
    <p:cSldViewPr snapToGrid="0" snapToObjects="1">
      <p:cViewPr varScale="1">
        <p:scale>
          <a:sx n="93" d="100"/>
          <a:sy n="93" d="100"/>
        </p:scale>
        <p:origin x="7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6C183D-7172-453D-AF66-A9EE520CED90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F88CC883-F01D-4FB0-89B2-1F7336C7C6BB}">
      <dgm:prSet/>
      <dgm:spPr/>
      <dgm:t>
        <a:bodyPr/>
        <a:lstStyle/>
        <a:p>
          <a:pPr>
            <a:lnSpc>
              <a:spcPct val="100000"/>
            </a:lnSpc>
          </a:pPr>
          <a:r>
            <a:rPr lang="fr-FR" dirty="0">
              <a:solidFill>
                <a:schemeClr val="bg1"/>
              </a:solidFill>
            </a:rPr>
            <a:t>1. Votre entreprise : contexte et besoins</a:t>
          </a:r>
          <a:endParaRPr lang="en-US" dirty="0">
            <a:solidFill>
              <a:schemeClr val="bg1"/>
            </a:solidFill>
          </a:endParaRPr>
        </a:p>
      </dgm:t>
    </dgm:pt>
    <dgm:pt modelId="{BE213979-98C4-4195-8907-023967DF4CEA}" type="parTrans" cxnId="{FD867DCC-2349-4261-9E75-903175B8D771}">
      <dgm:prSet/>
      <dgm:spPr/>
      <dgm:t>
        <a:bodyPr/>
        <a:lstStyle/>
        <a:p>
          <a:endParaRPr lang="en-US"/>
        </a:p>
      </dgm:t>
    </dgm:pt>
    <dgm:pt modelId="{C4A7D2A2-5751-4951-A51D-F3A73DA57EC3}" type="sibTrans" cxnId="{FD867DCC-2349-4261-9E75-903175B8D77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750AF701-9ADC-41B1-ABA3-FC89373A478F}">
      <dgm:prSet/>
      <dgm:spPr/>
      <dgm:t>
        <a:bodyPr/>
        <a:lstStyle/>
        <a:p>
          <a:pPr>
            <a:lnSpc>
              <a:spcPct val="100000"/>
            </a:lnSpc>
          </a:pPr>
          <a:r>
            <a:rPr lang="fr-FR" dirty="0">
              <a:solidFill>
                <a:schemeClr val="bg1"/>
              </a:solidFill>
            </a:rPr>
            <a:t>2. Solution fonctionnelle proposée</a:t>
          </a:r>
          <a:endParaRPr lang="en-US" dirty="0">
            <a:solidFill>
              <a:schemeClr val="bg1"/>
            </a:solidFill>
          </a:endParaRPr>
        </a:p>
      </dgm:t>
    </dgm:pt>
    <dgm:pt modelId="{27186B63-00B4-4FCA-8DC4-EC3F1C792F20}" type="parTrans" cxnId="{68393401-DAC2-466D-9856-B2C4CA3472C7}">
      <dgm:prSet/>
      <dgm:spPr/>
      <dgm:t>
        <a:bodyPr/>
        <a:lstStyle/>
        <a:p>
          <a:endParaRPr lang="en-US"/>
        </a:p>
      </dgm:t>
    </dgm:pt>
    <dgm:pt modelId="{B45AD2AA-8DEA-42B6-9E45-619A764F761C}" type="sibTrans" cxnId="{68393401-DAC2-466D-9856-B2C4CA3472C7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F210938-9A7B-4406-B205-A970C7B1190C}">
      <dgm:prSet/>
      <dgm:spPr/>
      <dgm:t>
        <a:bodyPr/>
        <a:lstStyle/>
        <a:p>
          <a:pPr>
            <a:lnSpc>
              <a:spcPct val="100000"/>
            </a:lnSpc>
          </a:pPr>
          <a:r>
            <a:rPr lang="fr-FR">
              <a:solidFill>
                <a:schemeClr val="bg1"/>
              </a:solidFill>
            </a:rPr>
            <a:t>3. Solution technique proposée</a:t>
          </a:r>
          <a:endParaRPr lang="en-US" dirty="0">
            <a:solidFill>
              <a:schemeClr val="bg1"/>
            </a:solidFill>
          </a:endParaRPr>
        </a:p>
      </dgm:t>
    </dgm:pt>
    <dgm:pt modelId="{E16A7A8C-5307-4D9F-9688-6B8FE66CA630}" type="parTrans" cxnId="{FE126BC7-989A-439F-8638-02DEC3C0CA99}">
      <dgm:prSet/>
      <dgm:spPr/>
      <dgm:t>
        <a:bodyPr/>
        <a:lstStyle/>
        <a:p>
          <a:endParaRPr lang="en-US"/>
        </a:p>
      </dgm:t>
    </dgm:pt>
    <dgm:pt modelId="{1E2D74DD-4B4C-4A60-9ECB-2A283F251B05}" type="sibTrans" cxnId="{FE126BC7-989A-439F-8638-02DEC3C0CA99}">
      <dgm:prSet/>
      <dgm:spPr/>
      <dgm:t>
        <a:bodyPr/>
        <a:lstStyle/>
        <a:p>
          <a:endParaRPr lang="en-US"/>
        </a:p>
      </dgm:t>
    </dgm:pt>
    <dgm:pt modelId="{84AA3E29-D624-4D2C-93DC-12BCDDF7AE8D}" type="pres">
      <dgm:prSet presAssocID="{286C183D-7172-453D-AF66-A9EE520CED90}" presName="root" presStyleCnt="0">
        <dgm:presLayoutVars>
          <dgm:dir/>
          <dgm:resizeHandles val="exact"/>
        </dgm:presLayoutVars>
      </dgm:prSet>
      <dgm:spPr/>
    </dgm:pt>
    <dgm:pt modelId="{88B84DD9-C1D3-4C5A-84A4-263DB8CE1B02}" type="pres">
      <dgm:prSet presAssocID="{F88CC883-F01D-4FB0-89B2-1F7336C7C6BB}" presName="compNode" presStyleCnt="0"/>
      <dgm:spPr/>
    </dgm:pt>
    <dgm:pt modelId="{C98BBD3E-29B4-4601-B6A2-5940F1D01941}" type="pres">
      <dgm:prSet presAssocID="{F88CC883-F01D-4FB0-89B2-1F7336C7C6B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list"/>
        </a:ext>
      </dgm:extLst>
    </dgm:pt>
    <dgm:pt modelId="{E741BF50-1077-488E-BFDB-F9BE2EA21158}" type="pres">
      <dgm:prSet presAssocID="{F88CC883-F01D-4FB0-89B2-1F7336C7C6BB}" presName="spaceRect" presStyleCnt="0"/>
      <dgm:spPr/>
    </dgm:pt>
    <dgm:pt modelId="{7A7950E1-89C1-420D-9C60-58D3F5556CB4}" type="pres">
      <dgm:prSet presAssocID="{F88CC883-F01D-4FB0-89B2-1F7336C7C6BB}" presName="textRect" presStyleLbl="revTx" presStyleIdx="0" presStyleCnt="3">
        <dgm:presLayoutVars>
          <dgm:chMax val="1"/>
          <dgm:chPref val="1"/>
        </dgm:presLayoutVars>
      </dgm:prSet>
      <dgm:spPr/>
    </dgm:pt>
    <dgm:pt modelId="{223AA5EA-EB1D-4414-8580-389C6D82F4AF}" type="pres">
      <dgm:prSet presAssocID="{C4A7D2A2-5751-4951-A51D-F3A73DA57EC3}" presName="sibTrans" presStyleCnt="0"/>
      <dgm:spPr/>
    </dgm:pt>
    <dgm:pt modelId="{02B4A137-203F-4733-AC0E-1961AA25536D}" type="pres">
      <dgm:prSet presAssocID="{750AF701-9ADC-41B1-ABA3-FC89373A478F}" presName="compNode" presStyleCnt="0"/>
      <dgm:spPr/>
    </dgm:pt>
    <dgm:pt modelId="{1B5AC84A-22D4-43EE-8737-7F2D4F6D41DF}" type="pres">
      <dgm:prSet presAssocID="{750AF701-9ADC-41B1-ABA3-FC89373A478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DEB7151C-BC52-4DFF-B354-D33972E338E7}" type="pres">
      <dgm:prSet presAssocID="{750AF701-9ADC-41B1-ABA3-FC89373A478F}" presName="spaceRect" presStyleCnt="0"/>
      <dgm:spPr/>
    </dgm:pt>
    <dgm:pt modelId="{277E4B3B-6CBF-4233-B4FA-973EA9EC327C}" type="pres">
      <dgm:prSet presAssocID="{750AF701-9ADC-41B1-ABA3-FC89373A478F}" presName="textRect" presStyleLbl="revTx" presStyleIdx="1" presStyleCnt="3">
        <dgm:presLayoutVars>
          <dgm:chMax val="1"/>
          <dgm:chPref val="1"/>
        </dgm:presLayoutVars>
      </dgm:prSet>
      <dgm:spPr/>
    </dgm:pt>
    <dgm:pt modelId="{27345F0E-8AF1-47BD-BFE2-354B9D9AC1CC}" type="pres">
      <dgm:prSet presAssocID="{B45AD2AA-8DEA-42B6-9E45-619A764F761C}" presName="sibTrans" presStyleCnt="0"/>
      <dgm:spPr/>
    </dgm:pt>
    <dgm:pt modelId="{9B569263-5DA3-455E-869C-75FE1764AF73}" type="pres">
      <dgm:prSet presAssocID="{2F210938-9A7B-4406-B205-A970C7B1190C}" presName="compNode" presStyleCnt="0"/>
      <dgm:spPr/>
    </dgm:pt>
    <dgm:pt modelId="{4E1EFABE-5AE3-46DD-AAEA-CD79D5F51935}" type="pres">
      <dgm:prSet presAssocID="{2F210938-9A7B-4406-B205-A970C7B1190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rson with Idea"/>
        </a:ext>
      </dgm:extLst>
    </dgm:pt>
    <dgm:pt modelId="{D6D2B74F-6169-4BF3-BF03-DEAB35972BB8}" type="pres">
      <dgm:prSet presAssocID="{2F210938-9A7B-4406-B205-A970C7B1190C}" presName="spaceRect" presStyleCnt="0"/>
      <dgm:spPr/>
    </dgm:pt>
    <dgm:pt modelId="{15BA469D-6DD5-4A18-9EDF-C23144718DF2}" type="pres">
      <dgm:prSet presAssocID="{2F210938-9A7B-4406-B205-A970C7B1190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68393401-DAC2-466D-9856-B2C4CA3472C7}" srcId="{286C183D-7172-453D-AF66-A9EE520CED90}" destId="{750AF701-9ADC-41B1-ABA3-FC89373A478F}" srcOrd="1" destOrd="0" parTransId="{27186B63-00B4-4FCA-8DC4-EC3F1C792F20}" sibTransId="{B45AD2AA-8DEA-42B6-9E45-619A764F761C}"/>
    <dgm:cxn modelId="{C412B95C-5E9D-AA4C-89DE-E53BA0EFE66E}" type="presOf" srcId="{286C183D-7172-453D-AF66-A9EE520CED90}" destId="{84AA3E29-D624-4D2C-93DC-12BCDDF7AE8D}" srcOrd="0" destOrd="0" presId="urn:microsoft.com/office/officeart/2018/2/layout/IconLabelList"/>
    <dgm:cxn modelId="{5259AFB2-A463-CD46-AF80-FFD79644F753}" type="presOf" srcId="{750AF701-9ADC-41B1-ABA3-FC89373A478F}" destId="{277E4B3B-6CBF-4233-B4FA-973EA9EC327C}" srcOrd="0" destOrd="0" presId="urn:microsoft.com/office/officeart/2018/2/layout/IconLabelList"/>
    <dgm:cxn modelId="{FE126BC7-989A-439F-8638-02DEC3C0CA99}" srcId="{286C183D-7172-453D-AF66-A9EE520CED90}" destId="{2F210938-9A7B-4406-B205-A970C7B1190C}" srcOrd="2" destOrd="0" parTransId="{E16A7A8C-5307-4D9F-9688-6B8FE66CA630}" sibTransId="{1E2D74DD-4B4C-4A60-9ECB-2A283F251B05}"/>
    <dgm:cxn modelId="{FD867DCC-2349-4261-9E75-903175B8D771}" srcId="{286C183D-7172-453D-AF66-A9EE520CED90}" destId="{F88CC883-F01D-4FB0-89B2-1F7336C7C6BB}" srcOrd="0" destOrd="0" parTransId="{BE213979-98C4-4195-8907-023967DF4CEA}" sibTransId="{C4A7D2A2-5751-4951-A51D-F3A73DA57EC3}"/>
    <dgm:cxn modelId="{309C6AE7-A6A0-E148-96B7-56C50756D2F3}" type="presOf" srcId="{F88CC883-F01D-4FB0-89B2-1F7336C7C6BB}" destId="{7A7950E1-89C1-420D-9C60-58D3F5556CB4}" srcOrd="0" destOrd="0" presId="urn:microsoft.com/office/officeart/2018/2/layout/IconLabelList"/>
    <dgm:cxn modelId="{FB2A85FA-EED7-DC40-A59E-954321A80132}" type="presOf" srcId="{2F210938-9A7B-4406-B205-A970C7B1190C}" destId="{15BA469D-6DD5-4A18-9EDF-C23144718DF2}" srcOrd="0" destOrd="0" presId="urn:microsoft.com/office/officeart/2018/2/layout/IconLabelList"/>
    <dgm:cxn modelId="{D8B8C814-6068-9444-98E4-26E5B335DC3F}" type="presParOf" srcId="{84AA3E29-D624-4D2C-93DC-12BCDDF7AE8D}" destId="{88B84DD9-C1D3-4C5A-84A4-263DB8CE1B02}" srcOrd="0" destOrd="0" presId="urn:microsoft.com/office/officeart/2018/2/layout/IconLabelList"/>
    <dgm:cxn modelId="{D4F2C4AB-6F5C-4343-9355-EABB73D416CD}" type="presParOf" srcId="{88B84DD9-C1D3-4C5A-84A4-263DB8CE1B02}" destId="{C98BBD3E-29B4-4601-B6A2-5940F1D01941}" srcOrd="0" destOrd="0" presId="urn:microsoft.com/office/officeart/2018/2/layout/IconLabelList"/>
    <dgm:cxn modelId="{72645382-3C2B-734E-A2EC-98801A88F616}" type="presParOf" srcId="{88B84DD9-C1D3-4C5A-84A4-263DB8CE1B02}" destId="{E741BF50-1077-488E-BFDB-F9BE2EA21158}" srcOrd="1" destOrd="0" presId="urn:microsoft.com/office/officeart/2018/2/layout/IconLabelList"/>
    <dgm:cxn modelId="{AF15386E-FC22-8347-A099-0BA0811EEC0B}" type="presParOf" srcId="{88B84DD9-C1D3-4C5A-84A4-263DB8CE1B02}" destId="{7A7950E1-89C1-420D-9C60-58D3F5556CB4}" srcOrd="2" destOrd="0" presId="urn:microsoft.com/office/officeart/2018/2/layout/IconLabelList"/>
    <dgm:cxn modelId="{B323C601-8359-2D49-855B-134C171E16C5}" type="presParOf" srcId="{84AA3E29-D624-4D2C-93DC-12BCDDF7AE8D}" destId="{223AA5EA-EB1D-4414-8580-389C6D82F4AF}" srcOrd="1" destOrd="0" presId="urn:microsoft.com/office/officeart/2018/2/layout/IconLabelList"/>
    <dgm:cxn modelId="{08A91455-DB57-9E42-A0AC-184F2C456EE1}" type="presParOf" srcId="{84AA3E29-D624-4D2C-93DC-12BCDDF7AE8D}" destId="{02B4A137-203F-4733-AC0E-1961AA25536D}" srcOrd="2" destOrd="0" presId="urn:microsoft.com/office/officeart/2018/2/layout/IconLabelList"/>
    <dgm:cxn modelId="{3DB59F78-477E-8C46-A89A-9626960A0837}" type="presParOf" srcId="{02B4A137-203F-4733-AC0E-1961AA25536D}" destId="{1B5AC84A-22D4-43EE-8737-7F2D4F6D41DF}" srcOrd="0" destOrd="0" presId="urn:microsoft.com/office/officeart/2018/2/layout/IconLabelList"/>
    <dgm:cxn modelId="{163166ED-70D3-F14E-9759-B70FD4BC4243}" type="presParOf" srcId="{02B4A137-203F-4733-AC0E-1961AA25536D}" destId="{DEB7151C-BC52-4DFF-B354-D33972E338E7}" srcOrd="1" destOrd="0" presId="urn:microsoft.com/office/officeart/2018/2/layout/IconLabelList"/>
    <dgm:cxn modelId="{BC3E64DF-4669-3240-935D-BC8DE0441F6B}" type="presParOf" srcId="{02B4A137-203F-4733-AC0E-1961AA25536D}" destId="{277E4B3B-6CBF-4233-B4FA-973EA9EC327C}" srcOrd="2" destOrd="0" presId="urn:microsoft.com/office/officeart/2018/2/layout/IconLabelList"/>
    <dgm:cxn modelId="{8B20B903-5E81-7A43-8943-932B06BEAD07}" type="presParOf" srcId="{84AA3E29-D624-4D2C-93DC-12BCDDF7AE8D}" destId="{27345F0E-8AF1-47BD-BFE2-354B9D9AC1CC}" srcOrd="3" destOrd="0" presId="urn:microsoft.com/office/officeart/2018/2/layout/IconLabelList"/>
    <dgm:cxn modelId="{585CB52B-3F18-F44A-B0E3-0D95C14676D4}" type="presParOf" srcId="{84AA3E29-D624-4D2C-93DC-12BCDDF7AE8D}" destId="{9B569263-5DA3-455E-869C-75FE1764AF73}" srcOrd="4" destOrd="0" presId="urn:microsoft.com/office/officeart/2018/2/layout/IconLabelList"/>
    <dgm:cxn modelId="{D116789F-A2D5-FB4C-A8CC-46B4653B520E}" type="presParOf" srcId="{9B569263-5DA3-455E-869C-75FE1764AF73}" destId="{4E1EFABE-5AE3-46DD-AAEA-CD79D5F51935}" srcOrd="0" destOrd="0" presId="urn:microsoft.com/office/officeart/2018/2/layout/IconLabelList"/>
    <dgm:cxn modelId="{89B8C1C1-E3D2-8447-9A12-BB0ECA7AAE7D}" type="presParOf" srcId="{9B569263-5DA3-455E-869C-75FE1764AF73}" destId="{D6D2B74F-6169-4BF3-BF03-DEAB35972BB8}" srcOrd="1" destOrd="0" presId="urn:microsoft.com/office/officeart/2018/2/layout/IconLabelList"/>
    <dgm:cxn modelId="{9206AE1D-0C54-D944-B0E9-C359F448EA64}" type="presParOf" srcId="{9B569263-5DA3-455E-869C-75FE1764AF73}" destId="{15BA469D-6DD5-4A18-9EDF-C23144718DF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8BBD3E-29B4-4601-B6A2-5940F1D01941}">
      <dsp:nvSpPr>
        <dsp:cNvPr id="0" name=""/>
        <dsp:cNvSpPr/>
      </dsp:nvSpPr>
      <dsp:spPr>
        <a:xfrm>
          <a:off x="1076213" y="326402"/>
          <a:ext cx="1207710" cy="120771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7950E1-89C1-420D-9C60-58D3F5556CB4}">
      <dsp:nvSpPr>
        <dsp:cNvPr id="0" name=""/>
        <dsp:cNvSpPr/>
      </dsp:nvSpPr>
      <dsp:spPr>
        <a:xfrm>
          <a:off x="338168" y="1887237"/>
          <a:ext cx="26838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>
              <a:solidFill>
                <a:schemeClr val="bg1"/>
              </a:solidFill>
            </a:rPr>
            <a:t>1. Votre entreprise : contexte et besoins</a:t>
          </a:r>
          <a:endParaRPr lang="en-US" sz="2200" kern="1200" dirty="0">
            <a:solidFill>
              <a:schemeClr val="bg1"/>
            </a:solidFill>
          </a:endParaRPr>
        </a:p>
      </dsp:txBody>
      <dsp:txXfrm>
        <a:off x="338168" y="1887237"/>
        <a:ext cx="2683800" cy="720000"/>
      </dsp:txXfrm>
    </dsp:sp>
    <dsp:sp modelId="{1B5AC84A-22D4-43EE-8737-7F2D4F6D41DF}">
      <dsp:nvSpPr>
        <dsp:cNvPr id="0" name=""/>
        <dsp:cNvSpPr/>
      </dsp:nvSpPr>
      <dsp:spPr>
        <a:xfrm>
          <a:off x="4229679" y="326402"/>
          <a:ext cx="1207710" cy="120771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7E4B3B-6CBF-4233-B4FA-973EA9EC327C}">
      <dsp:nvSpPr>
        <dsp:cNvPr id="0" name=""/>
        <dsp:cNvSpPr/>
      </dsp:nvSpPr>
      <dsp:spPr>
        <a:xfrm>
          <a:off x="3491634" y="1887237"/>
          <a:ext cx="26838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>
              <a:solidFill>
                <a:schemeClr val="bg1"/>
              </a:solidFill>
            </a:rPr>
            <a:t>2. Solution fonctionnelle proposée</a:t>
          </a:r>
          <a:endParaRPr lang="en-US" sz="2200" kern="1200" dirty="0">
            <a:solidFill>
              <a:schemeClr val="bg1"/>
            </a:solidFill>
          </a:endParaRPr>
        </a:p>
      </dsp:txBody>
      <dsp:txXfrm>
        <a:off x="3491634" y="1887237"/>
        <a:ext cx="2683800" cy="720000"/>
      </dsp:txXfrm>
    </dsp:sp>
    <dsp:sp modelId="{4E1EFABE-5AE3-46DD-AAEA-CD79D5F51935}">
      <dsp:nvSpPr>
        <dsp:cNvPr id="0" name=""/>
        <dsp:cNvSpPr/>
      </dsp:nvSpPr>
      <dsp:spPr>
        <a:xfrm>
          <a:off x="2652946" y="3278188"/>
          <a:ext cx="1207710" cy="120771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BA469D-6DD5-4A18-9EDF-C23144718DF2}">
      <dsp:nvSpPr>
        <dsp:cNvPr id="0" name=""/>
        <dsp:cNvSpPr/>
      </dsp:nvSpPr>
      <dsp:spPr>
        <a:xfrm>
          <a:off x="1914901" y="4839023"/>
          <a:ext cx="26838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>
              <a:solidFill>
                <a:schemeClr val="bg1"/>
              </a:solidFill>
            </a:rPr>
            <a:t>3. Solution technique proposée</a:t>
          </a:r>
          <a:endParaRPr lang="en-US" sz="2200" kern="1200" dirty="0">
            <a:solidFill>
              <a:schemeClr val="bg1"/>
            </a:solidFill>
          </a:endParaRPr>
        </a:p>
      </dsp:txBody>
      <dsp:txXfrm>
        <a:off x="1914901" y="4839023"/>
        <a:ext cx="26838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eg>
</file>

<file path=ppt/media/image17.jpg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3.svg>
</file>

<file path=ppt/media/image4.png>
</file>

<file path=ppt/media/image5.svg>
</file>

<file path=ppt/media/image6.png>
</file>

<file path=ppt/media/image7.sv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D46BC0-31E2-F840-BFE4-8E6E90326383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3791FF-0D70-BE4C-8139-A9297FFEE4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70886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38690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7646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4208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48986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49575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88410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71495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57995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9755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1116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1845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9533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2566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4272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727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2542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4144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7816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1895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1186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93219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tiff"/><Relationship Id="rId4" Type="http://schemas.openxmlformats.org/officeDocument/2006/relationships/image" Target="../media/image2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4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886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FE04526-CA41-1C4D-9C1B-50145000A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fr-FR" altLang="fr-FR" b="1">
                <a:solidFill>
                  <a:srgbClr val="FFFFFF"/>
                </a:solidFill>
                <a:latin typeface="Heiti TC Medium" pitchFamily="2" charset="-128"/>
                <a:ea typeface="Heiti TC Medium" pitchFamily="2" charset="-128"/>
                <a:cs typeface="Brush Script MT" panose="03060802040406070304" pitchFamily="66" charset="-122"/>
              </a:rPr>
              <a:t>OC Pizza</a:t>
            </a:r>
          </a:p>
          <a:p>
            <a:pPr algn="r"/>
            <a:endParaRPr lang="fr-FR">
              <a:solidFill>
                <a:srgbClr val="FFFFFF"/>
              </a:solidFill>
            </a:endParaRPr>
          </a:p>
        </p:txBody>
      </p:sp>
      <p:pic>
        <p:nvPicPr>
          <p:cNvPr id="8" name="Espace réservé du contenu 3">
            <a:extLst>
              <a:ext uri="{FF2B5EF4-FFF2-40B4-BE49-F238E27FC236}">
                <a16:creationId xmlns:a16="http://schemas.microsoft.com/office/drawing/2014/main" id="{AF2D4D6B-A7F5-C845-A6E5-41243F879A60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/>
          </a:blip>
          <a:srcRect t="21882" r="1" b="19927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4E75652-9960-497F-92B9-DD9303BA0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fr-FR" sz="2400" dirty="0">
                <a:solidFill>
                  <a:srgbClr val="FFFFFF"/>
                </a:solidFill>
                <a:latin typeface="Lucida Calligraphy" panose="03010101010101010101" pitchFamily="66" charset="77"/>
                <a:ea typeface="Heiti TC Medium" pitchFamily="2" charset="-128"/>
              </a:rPr>
              <a:t>Projet 4 Openclassrooms : Analysez les besoins de votre client pour son groupe de pizzerias</a:t>
            </a:r>
          </a:p>
          <a:p>
            <a:endParaRPr lang="fr-FR" sz="2400" dirty="0">
              <a:solidFill>
                <a:srgbClr val="FFFFFF"/>
              </a:solidFill>
              <a:latin typeface="Lucida Calligraphy" panose="03010101010101010101" pitchFamily="66" charset="77"/>
              <a:ea typeface="Heiti TC Medium" pitchFamily="2" charset="-128"/>
            </a:endParaRPr>
          </a:p>
          <a:p>
            <a:r>
              <a:rPr lang="fr-FR" sz="2400" dirty="0">
                <a:solidFill>
                  <a:srgbClr val="FFFFFF"/>
                </a:solidFill>
                <a:latin typeface="Lucida Calligraphy" panose="03010101010101010101" pitchFamily="66" charset="77"/>
                <a:ea typeface="Heiti TC Medium" pitchFamily="2" charset="-128"/>
              </a:rPr>
              <a:t>Document (PowerPoint) de la solution fonctionnelle et technique retenue</a:t>
            </a:r>
            <a:endParaRPr lang="en-US" sz="2400" dirty="0">
              <a:solidFill>
                <a:srgbClr val="FFFFFF"/>
              </a:solidFill>
              <a:latin typeface="Lucida Calligraphy" panose="03010101010101010101" pitchFamily="66" charset="77"/>
              <a:ea typeface="Heiti TC Medium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45375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856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78FAE93-BC4F-8B47-AF99-90E6771CC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202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fr-FR" sz="2800" dirty="0">
                <a:solidFill>
                  <a:schemeClr val="bg1"/>
                </a:solidFill>
              </a:rPr>
              <a:t>Use case – Interface web client</a:t>
            </a:r>
          </a:p>
        </p:txBody>
      </p:sp>
      <p:pic>
        <p:nvPicPr>
          <p:cNvPr id="8" name="Espace réservé du contenu 4">
            <a:extLst>
              <a:ext uri="{FF2B5EF4-FFF2-40B4-BE49-F238E27FC236}">
                <a16:creationId xmlns:a16="http://schemas.microsoft.com/office/drawing/2014/main" id="{73CAA3C5-1539-C04F-AB66-B99DD954E1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" y="0"/>
            <a:ext cx="7556378" cy="685800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B53F1214-1742-C443-AC90-7DA31728317B}"/>
              </a:ext>
            </a:extLst>
          </p:cNvPr>
          <p:cNvSpPr txBox="1"/>
          <p:nvPr/>
        </p:nvSpPr>
        <p:spPr>
          <a:xfrm>
            <a:off x="8377326" y="2675103"/>
            <a:ext cx="272016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Client</a:t>
            </a:r>
            <a:r>
              <a:rPr lang="fr-FR" sz="28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8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Consulter les produits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8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Passer une commande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8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Consulter le statut de la commande </a:t>
            </a:r>
          </a:p>
        </p:txBody>
      </p:sp>
    </p:spTree>
    <p:extLst>
      <p:ext uri="{BB962C8B-B14F-4D97-AF65-F5344CB8AC3E}">
        <p14:creationId xmlns:p14="http://schemas.microsoft.com/office/powerpoint/2010/main" val="307013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EC10216-C8B9-974B-9F5D-7AEEFE04E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61" y="1862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fr-FR" sz="2800" dirty="0">
                <a:solidFill>
                  <a:schemeClr val="bg1"/>
                </a:solidFill>
              </a:rPr>
              <a:t>Use case – Interface web restaurant</a:t>
            </a:r>
          </a:p>
        </p:txBody>
      </p:sp>
      <p:pic>
        <p:nvPicPr>
          <p:cNvPr id="14" name="Espace réservé du contenu 4">
            <a:extLst>
              <a:ext uri="{FF2B5EF4-FFF2-40B4-BE49-F238E27FC236}">
                <a16:creationId xmlns:a16="http://schemas.microsoft.com/office/drawing/2014/main" id="{206B4D34-1E1C-CF46-BBE9-0CDFAE523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6673" y="186267"/>
            <a:ext cx="6426660" cy="637846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8708CD7-A09D-184C-A40C-8E1602422B06}"/>
              </a:ext>
            </a:extLst>
          </p:cNvPr>
          <p:cNvSpPr txBox="1"/>
          <p:nvPr/>
        </p:nvSpPr>
        <p:spPr>
          <a:xfrm>
            <a:off x="338667" y="2243299"/>
            <a:ext cx="409478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Employé 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Prendre commande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Donner commande</a:t>
            </a:r>
          </a:p>
          <a:p>
            <a:endParaRPr lang="fr-FR" sz="24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algn="ctr"/>
            <a:r>
              <a:rPr lang="fr-FR" sz="2400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Pizzaiolo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Consulter aide-mémoire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Préparer commande</a:t>
            </a:r>
          </a:p>
          <a:p>
            <a:pPr marL="457200" indent="-457200">
              <a:buFont typeface="Wingdings" pitchFamily="2" charset="2"/>
              <a:buChar char="Ø"/>
            </a:pPr>
            <a:endParaRPr lang="fr-FR" sz="24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algn="ctr"/>
            <a:r>
              <a:rPr lang="fr-FR" sz="2400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Livreur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Récupérer commande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Livrer commande</a:t>
            </a:r>
          </a:p>
        </p:txBody>
      </p:sp>
    </p:spTree>
    <p:extLst>
      <p:ext uri="{BB962C8B-B14F-4D97-AF65-F5344CB8AC3E}">
        <p14:creationId xmlns:p14="http://schemas.microsoft.com/office/powerpoint/2010/main" val="37313937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0A7F7D2-A11F-454E-A97E-990CF5185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61" y="356859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fr-FR" sz="2800" dirty="0">
                <a:solidFill>
                  <a:schemeClr val="bg1"/>
                </a:solidFill>
              </a:rPr>
              <a:t>Use case – Interface web générale</a:t>
            </a:r>
          </a:p>
        </p:txBody>
      </p:sp>
      <p:pic>
        <p:nvPicPr>
          <p:cNvPr id="11" name="Espace réservé du contenu 4">
            <a:extLst>
              <a:ext uri="{FF2B5EF4-FFF2-40B4-BE49-F238E27FC236}">
                <a16:creationId xmlns:a16="http://schemas.microsoft.com/office/drawing/2014/main" id="{47320285-B662-2D4A-A6F1-610D02778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414" y="0"/>
            <a:ext cx="7572586" cy="694266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2911BE37-9CEC-7749-8AD5-DC05725AEC99}"/>
              </a:ext>
            </a:extLst>
          </p:cNvPr>
          <p:cNvSpPr txBox="1"/>
          <p:nvPr/>
        </p:nvSpPr>
        <p:spPr>
          <a:xfrm>
            <a:off x="338667" y="2243299"/>
            <a:ext cx="409478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Manager 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Gérer la carte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Lire les avis clients</a:t>
            </a:r>
          </a:p>
          <a:p>
            <a:endParaRPr lang="fr-FR" sz="24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algn="ctr"/>
            <a:r>
              <a:rPr lang="fr-FR" sz="2400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Patron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Lire les avis clients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Motiver équipe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Faire de la publicité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Consulter statistiques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Approvisionner stocks</a:t>
            </a:r>
          </a:p>
        </p:txBody>
      </p:sp>
    </p:spTree>
    <p:extLst>
      <p:ext uri="{BB962C8B-B14F-4D97-AF65-F5344CB8AC3E}">
        <p14:creationId xmlns:p14="http://schemas.microsoft.com/office/powerpoint/2010/main" val="19777783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4">
            <a:extLst>
              <a:ext uri="{FF2B5EF4-FFF2-40B4-BE49-F238E27FC236}">
                <a16:creationId xmlns:a16="http://schemas.microsoft.com/office/drawing/2014/main" id="{8D7A6EF0-75FA-3740-A457-5E905A24C706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" b="46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12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254682-E5CA-7142-A387-EEF564503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endParaRPr lang="fr-FR"/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18DDFF56-60DD-4E40-8D37-CFF54DF87C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2" y="0"/>
            <a:ext cx="12166078" cy="7008967"/>
          </a:xfrm>
        </p:spPr>
      </p:pic>
    </p:spTree>
    <p:extLst>
      <p:ext uri="{BB962C8B-B14F-4D97-AF65-F5344CB8AC3E}">
        <p14:creationId xmlns:p14="http://schemas.microsoft.com/office/powerpoint/2010/main" val="5334195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D96111-C47B-B149-9B86-42413FF55B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/>
          </a:blip>
          <a:srcRect t="62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22D6130-1D52-9344-A936-30F7A6EE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z="7400" dirty="0">
                <a:solidFill>
                  <a:srgbClr val="FFFFFF"/>
                </a:solidFill>
              </a:rPr>
              <a:t>3.</a:t>
            </a:r>
            <a:r>
              <a:rPr lang="en-US" sz="7400" dirty="0"/>
              <a:t> </a:t>
            </a:r>
            <a:r>
              <a:rPr lang="fr-FR" sz="8000" dirty="0"/>
              <a:t>Solution technique proposée</a:t>
            </a:r>
            <a:br>
              <a:rPr lang="fr-FR" sz="8000" dirty="0"/>
            </a:br>
            <a:endParaRPr lang="en-US" sz="7400" dirty="0">
              <a:solidFill>
                <a:srgbClr val="FFFFFF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60071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Image 3">
            <a:extLst>
              <a:ext uri="{FF2B5EF4-FFF2-40B4-BE49-F238E27FC236}">
                <a16:creationId xmlns:a16="http://schemas.microsoft.com/office/drawing/2014/main" id="{7C516445-B88F-2140-92F3-88682E5EDC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/>
          </a:blip>
          <a:srcRect t="4882" b="13002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87B9A67-5142-9340-BF12-1B7711846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L’application Front-end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28802D5A-9C12-9248-B3D6-9D74BC532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9340" y="1098791"/>
            <a:ext cx="5744685" cy="4726276"/>
          </a:xfrm>
        </p:spPr>
        <p:txBody>
          <a:bodyPr anchor="ctr">
            <a:normAutofit/>
          </a:bodyPr>
          <a:lstStyle/>
          <a:p>
            <a:pPr algn="ctr">
              <a:buFont typeface="Wingdings" pitchFamily="2" charset="2"/>
              <a:buChar char="v"/>
            </a:pPr>
            <a:r>
              <a:rPr lang="fr-FR" sz="4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HTML</a:t>
            </a:r>
          </a:p>
          <a:p>
            <a:pPr algn="ctr">
              <a:buFont typeface="Wingdings" pitchFamily="2" charset="2"/>
              <a:buChar char="v"/>
            </a:pPr>
            <a:endParaRPr lang="fr-FR" sz="4400" dirty="0">
              <a:solidFill>
                <a:srgbClr val="FFFFFF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algn="ctr">
              <a:buFont typeface="Wingdings" pitchFamily="2" charset="2"/>
              <a:buChar char="v"/>
            </a:pPr>
            <a:r>
              <a:rPr lang="fr-FR" sz="4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CSS</a:t>
            </a:r>
          </a:p>
          <a:p>
            <a:pPr marL="0" indent="0" algn="ctr">
              <a:buNone/>
            </a:pPr>
            <a:endParaRPr lang="fr-FR" sz="4400" dirty="0">
              <a:solidFill>
                <a:srgbClr val="FFFFFF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algn="ctr">
              <a:buFont typeface="Wingdings" pitchFamily="2" charset="2"/>
              <a:buChar char="v"/>
            </a:pPr>
            <a:r>
              <a:rPr lang="fr-FR" sz="4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JavaScript (jQuery)</a:t>
            </a:r>
          </a:p>
        </p:txBody>
      </p:sp>
    </p:spTree>
    <p:extLst>
      <p:ext uri="{BB962C8B-B14F-4D97-AF65-F5344CB8AC3E}">
        <p14:creationId xmlns:p14="http://schemas.microsoft.com/office/powerpoint/2010/main" val="25873120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33F6408-E1FB-40EE-933F-488D38CCC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 23">
            <a:extLst>
              <a:ext uri="{FF2B5EF4-FFF2-40B4-BE49-F238E27FC236}">
                <a16:creationId xmlns:a16="http://schemas.microsoft.com/office/drawing/2014/main" id="{F055C0C5-567C-4C02-83F3-B427BC740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BD86C7A-8E00-8647-9107-DF125AFA3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295858"/>
            <a:ext cx="3200400" cy="1325563"/>
          </a:xfrm>
        </p:spPr>
        <p:txBody>
          <a:bodyPr>
            <a:normAutofit/>
          </a:bodyPr>
          <a:lstStyle/>
          <a:p>
            <a:pPr algn="ctr"/>
            <a:r>
              <a:rPr lang="fr-FR" sz="3600" dirty="0">
                <a:latin typeface="American Typewriter" panose="02090604020004020304" pitchFamily="18" charset="77"/>
              </a:rPr>
              <a:t>Pourquoi ces langages</a:t>
            </a:r>
            <a:r>
              <a:rPr lang="fr-FR" sz="3200" dirty="0">
                <a:latin typeface="American Typewriter" panose="02090604020004020304" pitchFamily="18" charset="77"/>
              </a:rPr>
              <a:t>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A7A4F11-B808-4B5D-A134-8FF5052739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317" y="1765830"/>
            <a:ext cx="3968168" cy="4796312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fr-FR" sz="2400" dirty="0">
                <a:latin typeface="American Typewriter" panose="02090604020004020304" pitchFamily="18" charset="77"/>
              </a:rPr>
              <a:t>principaux langages web servant à la création de sites web</a:t>
            </a:r>
            <a:endParaRPr lang="en-US" sz="2400" dirty="0">
              <a:latin typeface="American Typewriter" panose="02090604020004020304" pitchFamily="18" charset="77"/>
            </a:endParaRPr>
          </a:p>
        </p:txBody>
      </p:sp>
      <p:sp>
        <p:nvSpPr>
          <p:cNvPr id="16" name="Rounded Rectangle 17">
            <a:extLst>
              <a:ext uri="{FF2B5EF4-FFF2-40B4-BE49-F238E27FC236}">
                <a16:creationId xmlns:a16="http://schemas.microsoft.com/office/drawing/2014/main" id="{E48B6BD6-5DED-4B86-A4B3-D35037F68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8945" y="958640"/>
            <a:ext cx="6269591" cy="4945244"/>
          </a:xfrm>
          <a:prstGeom prst="roundRect">
            <a:avLst>
              <a:gd name="adj" fmla="val 3513"/>
            </a:avLst>
          </a:prstGeom>
          <a:solidFill>
            <a:srgbClr val="FFFFFF"/>
          </a:solidFill>
          <a:ln w="15875">
            <a:solidFill>
              <a:srgbClr val="70554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Espace réservé du contenu 3">
            <a:extLst>
              <a:ext uri="{FF2B5EF4-FFF2-40B4-BE49-F238E27FC236}">
                <a16:creationId xmlns:a16="http://schemas.microsoft.com/office/drawing/2014/main" id="{4DF86B8D-1521-C040-AF5F-3F19ED6090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73" b="1"/>
          <a:stretch/>
        </p:blipFill>
        <p:spPr>
          <a:xfrm>
            <a:off x="5603706" y="1258529"/>
            <a:ext cx="5638853" cy="4330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2258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53A7FA1-0B0A-8941-80F6-67C55F1FF4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/>
          </a:blip>
          <a:srcRect r="266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4B278BA-6EA4-CF4F-BD04-4728ACA15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fr-FR" sz="5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L’application back-end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1C2872-F441-714C-9DF4-43D036D779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0"/>
            <a:ext cx="7036621" cy="6858000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endParaRPr lang="fr-FR" sz="4800" dirty="0">
              <a:solidFill>
                <a:srgbClr val="FFFFFF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marL="0" indent="0" algn="ctr">
              <a:buNone/>
            </a:pPr>
            <a:endParaRPr lang="fr-FR" sz="4800" dirty="0">
              <a:solidFill>
                <a:srgbClr val="FFFFFF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algn="ctr">
              <a:buFont typeface="Wingdings" pitchFamily="2" charset="2"/>
              <a:buChar char="v"/>
            </a:pPr>
            <a: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Python</a:t>
            </a:r>
          </a:p>
          <a:p>
            <a:pPr marL="0" indent="0" algn="ctr">
              <a:buNone/>
            </a:pPr>
            <a:endParaRPr lang="fr-FR" sz="4800" dirty="0">
              <a:solidFill>
                <a:srgbClr val="FFFFFF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algn="ctr">
              <a:buFont typeface="Wingdings" pitchFamily="2" charset="2"/>
              <a:buChar char="v"/>
            </a:pPr>
            <a: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Django</a:t>
            </a:r>
          </a:p>
          <a:p>
            <a:pPr marL="0" indent="0" algn="ctr">
              <a:buNone/>
            </a:pPr>
            <a:endParaRPr lang="fr-FR" sz="4800" dirty="0">
              <a:solidFill>
                <a:srgbClr val="FFFFFF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algn="ctr">
              <a:buFont typeface="Wingdings" pitchFamily="2" charset="2"/>
              <a:buChar char="v"/>
            </a:pPr>
            <a: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MySQL</a:t>
            </a:r>
          </a:p>
        </p:txBody>
      </p:sp>
    </p:spTree>
    <p:extLst>
      <p:ext uri="{BB962C8B-B14F-4D97-AF65-F5344CB8AC3E}">
        <p14:creationId xmlns:p14="http://schemas.microsoft.com/office/powerpoint/2010/main" val="27035633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EEE8F11-3582-44B7-9869-F2D26D7DD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133221" cy="3548529"/>
          </a:xfrm>
          <a:custGeom>
            <a:avLst/>
            <a:gdLst>
              <a:gd name="connsiteX0" fmla="*/ 0 w 4133221"/>
              <a:gd name="connsiteY0" fmla="*/ 0 h 3548529"/>
              <a:gd name="connsiteX1" fmla="*/ 3798429 w 4133221"/>
              <a:gd name="connsiteY1" fmla="*/ 0 h 3548529"/>
              <a:gd name="connsiteX2" fmla="*/ 3850140 w 4133221"/>
              <a:gd name="connsiteY2" fmla="*/ 85119 h 3548529"/>
              <a:gd name="connsiteX3" fmla="*/ 4133221 w 4133221"/>
              <a:gd name="connsiteY3" fmla="*/ 1203093 h 3548529"/>
              <a:gd name="connsiteX4" fmla="*/ 1787785 w 4133221"/>
              <a:gd name="connsiteY4" fmla="*/ 3548529 h 3548529"/>
              <a:gd name="connsiteX5" fmla="*/ 129311 w 4133221"/>
              <a:gd name="connsiteY5" fmla="*/ 2861567 h 3548529"/>
              <a:gd name="connsiteX6" fmla="*/ 0 w 4133221"/>
              <a:gd name="connsiteY6" fmla="*/ 2719289 h 3548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33221" h="3548529">
                <a:moveTo>
                  <a:pt x="0" y="0"/>
                </a:moveTo>
                <a:lnTo>
                  <a:pt x="3798429" y="0"/>
                </a:lnTo>
                <a:lnTo>
                  <a:pt x="3850140" y="85119"/>
                </a:lnTo>
                <a:cubicBezTo>
                  <a:pt x="4030674" y="417451"/>
                  <a:pt x="4133221" y="798296"/>
                  <a:pt x="4133221" y="1203093"/>
                </a:cubicBezTo>
                <a:cubicBezTo>
                  <a:pt x="4133221" y="2498442"/>
                  <a:pt x="3083134" y="3548529"/>
                  <a:pt x="1787785" y="3548529"/>
                </a:cubicBezTo>
                <a:cubicBezTo>
                  <a:pt x="1140111" y="3548529"/>
                  <a:pt x="553752" y="3286007"/>
                  <a:pt x="129311" y="2861567"/>
                </a:cubicBezTo>
                <a:lnTo>
                  <a:pt x="0" y="2719289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2141F1CC-6A53-4BCF-9127-AABB52E24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842188"/>
            <a:ext cx="3321156" cy="3015812"/>
          </a:xfrm>
          <a:custGeom>
            <a:avLst/>
            <a:gdLst>
              <a:gd name="connsiteX0" fmla="*/ 1359768 w 3321156"/>
              <a:gd name="connsiteY0" fmla="*/ 0 h 3015812"/>
              <a:gd name="connsiteX1" fmla="*/ 3321156 w 3321156"/>
              <a:gd name="connsiteY1" fmla="*/ 1961388 h 3015812"/>
              <a:gd name="connsiteX2" fmla="*/ 3084427 w 3321156"/>
              <a:gd name="connsiteY2" fmla="*/ 2896302 h 3015812"/>
              <a:gd name="connsiteX3" fmla="*/ 3011823 w 3321156"/>
              <a:gd name="connsiteY3" fmla="*/ 3015812 h 3015812"/>
              <a:gd name="connsiteX4" fmla="*/ 0 w 3321156"/>
              <a:gd name="connsiteY4" fmla="*/ 3015812 h 3015812"/>
              <a:gd name="connsiteX5" fmla="*/ 0 w 3321156"/>
              <a:gd name="connsiteY5" fmla="*/ 549808 h 3015812"/>
              <a:gd name="connsiteX6" fmla="*/ 112143 w 3321156"/>
              <a:gd name="connsiteY6" fmla="*/ 447886 h 3015812"/>
              <a:gd name="connsiteX7" fmla="*/ 1359768 w 3321156"/>
              <a:gd name="connsiteY7" fmla="*/ 0 h 301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156" h="3015812">
                <a:moveTo>
                  <a:pt x="1359768" y="0"/>
                </a:moveTo>
                <a:cubicBezTo>
                  <a:pt x="2443013" y="0"/>
                  <a:pt x="3321156" y="878143"/>
                  <a:pt x="3321156" y="1961388"/>
                </a:cubicBezTo>
                <a:cubicBezTo>
                  <a:pt x="3321156" y="2299902"/>
                  <a:pt x="3235400" y="2618387"/>
                  <a:pt x="3084427" y="2896302"/>
                </a:cubicBezTo>
                <a:lnTo>
                  <a:pt x="3011823" y="3015812"/>
                </a:lnTo>
                <a:lnTo>
                  <a:pt x="0" y="3015812"/>
                </a:lnTo>
                <a:lnTo>
                  <a:pt x="0" y="549808"/>
                </a:lnTo>
                <a:lnTo>
                  <a:pt x="112143" y="447886"/>
                </a:lnTo>
                <a:cubicBezTo>
                  <a:pt x="451187" y="168082"/>
                  <a:pt x="885848" y="0"/>
                  <a:pt x="135976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C20C2C41-D9A8-45BE-9E21-91268EC186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07251"/>
            <a:ext cx="3155071" cy="2850749"/>
          </a:xfrm>
          <a:custGeom>
            <a:avLst/>
            <a:gdLst>
              <a:gd name="connsiteX0" fmla="*/ 1358746 w 3155071"/>
              <a:gd name="connsiteY0" fmla="*/ 0 h 2850749"/>
              <a:gd name="connsiteX1" fmla="*/ 3155071 w 3155071"/>
              <a:gd name="connsiteY1" fmla="*/ 1796325 h 2850749"/>
              <a:gd name="connsiteX2" fmla="*/ 2848287 w 3155071"/>
              <a:gd name="connsiteY2" fmla="*/ 2800668 h 2850749"/>
              <a:gd name="connsiteX3" fmla="*/ 2810837 w 3155071"/>
              <a:gd name="connsiteY3" fmla="*/ 2850749 h 2850749"/>
              <a:gd name="connsiteX4" fmla="*/ 0 w 3155071"/>
              <a:gd name="connsiteY4" fmla="*/ 2850749 h 2850749"/>
              <a:gd name="connsiteX5" fmla="*/ 0 w 3155071"/>
              <a:gd name="connsiteY5" fmla="*/ 623564 h 2850749"/>
              <a:gd name="connsiteX6" fmla="*/ 88552 w 3155071"/>
              <a:gd name="connsiteY6" fmla="*/ 526132 h 2850749"/>
              <a:gd name="connsiteX7" fmla="*/ 1358746 w 3155071"/>
              <a:gd name="connsiteY7" fmla="*/ 0 h 2850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55071" h="2850749">
                <a:moveTo>
                  <a:pt x="1358746" y="0"/>
                </a:moveTo>
                <a:cubicBezTo>
                  <a:pt x="2350829" y="0"/>
                  <a:pt x="3155071" y="804242"/>
                  <a:pt x="3155071" y="1796325"/>
                </a:cubicBezTo>
                <a:cubicBezTo>
                  <a:pt x="3155071" y="2168356"/>
                  <a:pt x="3041975" y="2513972"/>
                  <a:pt x="2848287" y="2800668"/>
                </a:cubicBezTo>
                <a:lnTo>
                  <a:pt x="2810837" y="2850749"/>
                </a:lnTo>
                <a:lnTo>
                  <a:pt x="0" y="2850749"/>
                </a:lnTo>
                <a:lnTo>
                  <a:pt x="0" y="623564"/>
                </a:lnTo>
                <a:lnTo>
                  <a:pt x="88552" y="526132"/>
                </a:lnTo>
                <a:cubicBezTo>
                  <a:pt x="413623" y="201061"/>
                  <a:pt x="862705" y="0"/>
                  <a:pt x="135874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561B2B49-7142-4CA8-A929-4671548E6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36095" y="2496668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B38B1FC8-38BF-4066-8F4A-12EEC1C1A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1748" y="2662321"/>
            <a:ext cx="2788920" cy="27889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4" name="Freeform: Shape 93">
            <a:extLst>
              <a:ext uri="{FF2B5EF4-FFF2-40B4-BE49-F238E27FC236}">
                <a16:creationId xmlns:a16="http://schemas.microsoft.com/office/drawing/2014/main" id="{178B4B56-5CC4-4608-A9A9-996108D35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67973" cy="3383280"/>
          </a:xfrm>
          <a:custGeom>
            <a:avLst/>
            <a:gdLst>
              <a:gd name="connsiteX0" fmla="*/ 0 w 3967973"/>
              <a:gd name="connsiteY0" fmla="*/ 0 h 3383280"/>
              <a:gd name="connsiteX1" fmla="*/ 3605273 w 3967973"/>
              <a:gd name="connsiteY1" fmla="*/ 0 h 3383280"/>
              <a:gd name="connsiteX2" fmla="*/ 3704836 w 3967973"/>
              <a:gd name="connsiteY2" fmla="*/ 163887 h 3383280"/>
              <a:gd name="connsiteX3" fmla="*/ 3967973 w 3967973"/>
              <a:gd name="connsiteY3" fmla="*/ 1203093 h 3383280"/>
              <a:gd name="connsiteX4" fmla="*/ 1787786 w 3967973"/>
              <a:gd name="connsiteY4" fmla="*/ 3383280 h 3383280"/>
              <a:gd name="connsiteX5" fmla="*/ 105448 w 3967973"/>
              <a:gd name="connsiteY5" fmla="*/ 2589894 h 3383280"/>
              <a:gd name="connsiteX6" fmla="*/ 0 w 3967973"/>
              <a:gd name="connsiteY6" fmla="*/ 2448881 h 3383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7973" h="3383280">
                <a:moveTo>
                  <a:pt x="0" y="0"/>
                </a:moveTo>
                <a:lnTo>
                  <a:pt x="3605273" y="0"/>
                </a:lnTo>
                <a:lnTo>
                  <a:pt x="3704836" y="163887"/>
                </a:lnTo>
                <a:cubicBezTo>
                  <a:pt x="3872651" y="472804"/>
                  <a:pt x="3967973" y="826817"/>
                  <a:pt x="3967973" y="1203093"/>
                </a:cubicBezTo>
                <a:cubicBezTo>
                  <a:pt x="3967973" y="2407177"/>
                  <a:pt x="2991870" y="3383280"/>
                  <a:pt x="1787786" y="3383280"/>
                </a:cubicBezTo>
                <a:cubicBezTo>
                  <a:pt x="1110489" y="3383280"/>
                  <a:pt x="505326" y="3074435"/>
                  <a:pt x="105448" y="2589894"/>
                </a:cubicBezTo>
                <a:lnTo>
                  <a:pt x="0" y="244888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C626FB4-BCA3-4E4A-AE0E-ECA21A2830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650" y="816661"/>
            <a:ext cx="3112094" cy="115925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1CEA567C-46A9-C840-ACE4-DFB58F8096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5012369"/>
            <a:ext cx="2346459" cy="1214292"/>
          </a:xfrm>
          <a:prstGeom prst="rect">
            <a:avLst/>
          </a:prstGeom>
        </p:spPr>
      </p:pic>
      <p:pic>
        <p:nvPicPr>
          <p:cNvPr id="32" name="Espace réservé du contenu 4">
            <a:extLst>
              <a:ext uri="{FF2B5EF4-FFF2-40B4-BE49-F238E27FC236}">
                <a16:creationId xmlns:a16="http://schemas.microsoft.com/office/drawing/2014/main" id="{64D5784E-D879-5241-814C-6E5C9F60B6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0390" y="3133476"/>
            <a:ext cx="1858273" cy="1858273"/>
          </a:xfrm>
          <a:prstGeom prst="rect">
            <a:avLst/>
          </a:prstGeom>
        </p:spPr>
      </p:pic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EB2E0A31-2AD5-46FA-B533-1925AB5B4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9852" y="186267"/>
            <a:ext cx="5472147" cy="6671733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fr-FR" sz="2000" b="1" dirty="0">
                <a:latin typeface="American Typewriter" panose="02090604020004020304" pitchFamily="18" charset="77"/>
              </a:rPr>
              <a:t>Pourquoi ces langages ?</a:t>
            </a:r>
            <a:endParaRPr lang="fr-FR" sz="2000" dirty="0"/>
          </a:p>
          <a:p>
            <a:pPr>
              <a:buFont typeface="Wingdings" pitchFamily="2" charset="2"/>
              <a:buChar char="Ø"/>
            </a:pPr>
            <a:r>
              <a:rPr lang="fr-FR" sz="2000" dirty="0">
                <a:latin typeface="American Typewriter" panose="02090604020004020304" pitchFamily="18" charset="77"/>
              </a:rPr>
              <a:t>Python</a:t>
            </a:r>
          </a:p>
          <a:p>
            <a:pPr lvl="1">
              <a:buFont typeface="Wingdings" pitchFamily="2" charset="2"/>
              <a:buChar char="q"/>
            </a:pPr>
            <a:r>
              <a:rPr lang="fr-FR" sz="2000" dirty="0">
                <a:latin typeface="American Typewriter" panose="02090604020004020304" pitchFamily="18" charset="77"/>
              </a:rPr>
              <a:t>Langage polyvalent</a:t>
            </a:r>
            <a:r>
              <a:rPr lang="fr-FR" sz="2000">
                <a:latin typeface="American Typewriter" panose="02090604020004020304" pitchFamily="18" charset="77"/>
              </a:rPr>
              <a:t>, multiplateforme </a:t>
            </a:r>
            <a:r>
              <a:rPr lang="fr-FR" sz="2000" dirty="0">
                <a:latin typeface="American Typewriter" panose="02090604020004020304" pitchFamily="18" charset="77"/>
              </a:rPr>
              <a:t>et </a:t>
            </a:r>
            <a:r>
              <a:rPr lang="fr-FR" sz="2000" dirty="0" err="1">
                <a:latin typeface="American Typewriter" panose="02090604020004020304" pitchFamily="18" charset="77"/>
              </a:rPr>
              <a:t>opensource</a:t>
            </a:r>
            <a:endParaRPr lang="fr-FR" sz="2000" dirty="0"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sz="2000" dirty="0">
                <a:latin typeface="American Typewriter" panose="02090604020004020304" pitchFamily="18" charset="77"/>
              </a:rPr>
              <a:t>Standard de l’industrie</a:t>
            </a:r>
          </a:p>
          <a:p>
            <a:pPr>
              <a:buFont typeface="Wingdings" pitchFamily="2" charset="2"/>
              <a:buChar char="Ø"/>
            </a:pPr>
            <a:r>
              <a:rPr lang="fr-FR" sz="2000" dirty="0">
                <a:latin typeface="American Typewriter" panose="02090604020004020304" pitchFamily="18" charset="77"/>
              </a:rPr>
              <a:t>Django</a:t>
            </a:r>
          </a:p>
          <a:p>
            <a:pPr lvl="1">
              <a:buFont typeface="Wingdings" pitchFamily="2" charset="2"/>
              <a:buChar char="q"/>
            </a:pPr>
            <a:r>
              <a:rPr lang="fr-FR" sz="2000" dirty="0">
                <a:latin typeface="American Typewriter" panose="02090604020004020304" pitchFamily="18" charset="77"/>
              </a:rPr>
              <a:t>Framework le plus populaire de Python</a:t>
            </a:r>
          </a:p>
          <a:p>
            <a:pPr lvl="1">
              <a:buFont typeface="Wingdings" pitchFamily="2" charset="2"/>
              <a:buChar char="q"/>
            </a:pPr>
            <a:r>
              <a:rPr lang="fr-FR" sz="2000" dirty="0">
                <a:latin typeface="American Typewriter" panose="02090604020004020304" pitchFamily="18" charset="77"/>
              </a:rPr>
              <a:t>Architecture MVT (Model – </a:t>
            </a:r>
            <a:r>
              <a:rPr lang="fr-FR" sz="2000" dirty="0" err="1">
                <a:latin typeface="American Typewriter" panose="02090604020004020304" pitchFamily="18" charset="77"/>
              </a:rPr>
              <a:t>View</a:t>
            </a:r>
            <a:r>
              <a:rPr lang="fr-FR" sz="2000" dirty="0">
                <a:latin typeface="American Typewriter" panose="02090604020004020304" pitchFamily="18" charset="77"/>
              </a:rPr>
              <a:t> – Template)</a:t>
            </a:r>
          </a:p>
          <a:p>
            <a:pPr lvl="1">
              <a:buFont typeface="Wingdings" pitchFamily="2" charset="2"/>
              <a:buChar char="q"/>
            </a:pPr>
            <a:r>
              <a:rPr lang="fr-FR" sz="2000" dirty="0">
                <a:latin typeface="American Typewriter" panose="02090604020004020304" pitchFamily="18" charset="77"/>
              </a:rPr>
              <a:t>Profitable au travail collaboratif </a:t>
            </a:r>
          </a:p>
          <a:p>
            <a:pPr>
              <a:buFont typeface="Wingdings" pitchFamily="2" charset="2"/>
              <a:buChar char="Ø"/>
            </a:pPr>
            <a:r>
              <a:rPr lang="fr-FR" sz="2000" dirty="0">
                <a:latin typeface="American Typewriter" panose="02090604020004020304" pitchFamily="18" charset="77"/>
              </a:rPr>
              <a:t>MySQL</a:t>
            </a:r>
          </a:p>
          <a:p>
            <a:pPr lvl="1">
              <a:buFont typeface="Wingdings" pitchFamily="2" charset="2"/>
              <a:buChar char="q"/>
            </a:pPr>
            <a:r>
              <a:rPr lang="fr-FR" sz="2000" dirty="0">
                <a:latin typeface="American Typewriter" panose="02090604020004020304" pitchFamily="18" charset="77"/>
              </a:rPr>
              <a:t>Base de données open source la plus populaire au monde</a:t>
            </a:r>
          </a:p>
          <a:p>
            <a:pPr lvl="1">
              <a:buFont typeface="Wingdings" pitchFamily="2" charset="2"/>
              <a:buChar char="q"/>
            </a:pPr>
            <a:r>
              <a:rPr lang="fr-FR" sz="2000" dirty="0">
                <a:latin typeface="American Typewriter" panose="02090604020004020304" pitchFamily="18" charset="77"/>
              </a:rPr>
              <a:t>Utilisation plus répandue que celle de </a:t>
            </a:r>
            <a:r>
              <a:rPr lang="fr-FR" sz="2000" dirty="0" err="1">
                <a:latin typeface="American Typewriter" panose="02090604020004020304" pitchFamily="18" charset="77"/>
              </a:rPr>
              <a:t>PostGreSQL</a:t>
            </a:r>
            <a:endParaRPr lang="fr-FR" sz="2000" dirty="0"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sz="2000" dirty="0">
                <a:latin typeface="American Typewriter" panose="02090604020004020304" pitchFamily="18" charset="77"/>
              </a:rPr>
              <a:t>Pas de tests d’intégrité donc plus rapide</a:t>
            </a:r>
          </a:p>
        </p:txBody>
      </p:sp>
    </p:spTree>
    <p:extLst>
      <p:ext uri="{BB962C8B-B14F-4D97-AF65-F5344CB8AC3E}">
        <p14:creationId xmlns:p14="http://schemas.microsoft.com/office/powerpoint/2010/main" val="2709634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4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AC947B-83A2-CF44-B944-B82B21CC3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fr-FR">
                <a:solidFill>
                  <a:srgbClr val="FFFFFF"/>
                </a:solidFill>
              </a:rPr>
              <a:t>Sommaire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D360BF09-F56A-4563-87CF-2F6EEFCBEF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5933752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3115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D96111-C47B-B149-9B86-42413FF55B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/>
          </a:blip>
          <a:srcRect t="62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22D6130-1D52-9344-A936-30F7A6EE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z="7400" dirty="0">
                <a:solidFill>
                  <a:srgbClr val="FFFFFF"/>
                </a:solidFill>
              </a:rPr>
              <a:t>1. </a:t>
            </a:r>
            <a:r>
              <a:rPr lang="en-US" sz="7400" dirty="0" err="1">
                <a:solidFill>
                  <a:srgbClr val="FFFFFF"/>
                </a:solidFill>
              </a:rPr>
              <a:t>Votre</a:t>
            </a:r>
            <a:r>
              <a:rPr lang="en-US" sz="7400" dirty="0">
                <a:solidFill>
                  <a:srgbClr val="FFFFFF"/>
                </a:solidFill>
              </a:rPr>
              <a:t> </a:t>
            </a:r>
            <a:r>
              <a:rPr lang="en-US" sz="7400" dirty="0" err="1">
                <a:solidFill>
                  <a:srgbClr val="FFFFFF"/>
                </a:solidFill>
              </a:rPr>
              <a:t>entreprise</a:t>
            </a:r>
            <a:r>
              <a:rPr lang="en-US" sz="7400" dirty="0">
                <a:solidFill>
                  <a:srgbClr val="FFFFFF"/>
                </a:solidFill>
              </a:rPr>
              <a:t> : </a:t>
            </a:r>
            <a:r>
              <a:rPr lang="en-US" sz="7400" dirty="0" err="1">
                <a:solidFill>
                  <a:srgbClr val="FFFFFF"/>
                </a:solidFill>
              </a:rPr>
              <a:t>contexte</a:t>
            </a:r>
            <a:r>
              <a:rPr lang="en-US" sz="7400" dirty="0">
                <a:solidFill>
                  <a:srgbClr val="FFFFFF"/>
                </a:solidFill>
              </a:rPr>
              <a:t> et </a:t>
            </a:r>
            <a:r>
              <a:rPr lang="en-US" sz="7400" dirty="0" err="1">
                <a:solidFill>
                  <a:srgbClr val="FFFFFF"/>
                </a:solidFill>
              </a:rPr>
              <a:t>besoins</a:t>
            </a:r>
            <a:endParaRPr lang="en-US" sz="7400" dirty="0">
              <a:solidFill>
                <a:srgbClr val="FFFFFF"/>
              </a:solidFill>
            </a:endParaRPr>
          </a:p>
          <a:p>
            <a:endParaRPr lang="en-US" sz="7400" dirty="0">
              <a:solidFill>
                <a:srgbClr val="FFFFFF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0374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3839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22D6130-1D52-9344-A936-30F7A6EE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rgbClr val="FFFFFF"/>
                </a:solidFill>
              </a:rPr>
              <a:t>Rappel du contexte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D96111-C47B-B149-9B86-42413FF55B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13" r="1" b="1"/>
          <a:stretch/>
        </p:blipFill>
        <p:spPr>
          <a:xfrm>
            <a:off x="327547" y="321733"/>
            <a:ext cx="7056400" cy="410628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107504-3874-1346-8730-1A70E84EC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2749" y="321732"/>
            <a:ext cx="4331704" cy="6214534"/>
          </a:xfrm>
        </p:spPr>
        <p:txBody>
          <a:bodyPr anchor="ctr">
            <a:normAutofit/>
          </a:bodyPr>
          <a:lstStyle/>
          <a:p>
            <a:pPr algn="just">
              <a:buFont typeface="Wingdings" pitchFamily="2" charset="2"/>
              <a:buChar char="Ø"/>
            </a:pPr>
            <a:r>
              <a:rPr lang="fr-FR" sz="2400" dirty="0">
                <a:solidFill>
                  <a:srgbClr val="FFFFFF"/>
                </a:solidFill>
                <a:latin typeface="American Typewriter" panose="02090604020004020304" pitchFamily="18" charset="77"/>
                <a:ea typeface="Heiti TC Medium" pitchFamily="2" charset="-128"/>
              </a:rPr>
              <a:t>Votre entreprise « OC Pizza » est une jeune chaine de pizzerias spécialisée dans la vente de pizzas à livrer ou  à emporter.</a:t>
            </a:r>
          </a:p>
          <a:p>
            <a:pPr marL="0" indent="0" algn="just">
              <a:buNone/>
            </a:pPr>
            <a:endParaRPr lang="fr-FR" sz="2400" dirty="0">
              <a:solidFill>
                <a:srgbClr val="FFFFFF"/>
              </a:solidFill>
              <a:latin typeface="American Typewriter" panose="02090604020004020304" pitchFamily="18" charset="77"/>
              <a:ea typeface="Heiti TC Medium" pitchFamily="2" charset="-128"/>
            </a:endParaRPr>
          </a:p>
          <a:p>
            <a:pPr algn="just">
              <a:buFont typeface="Wingdings" pitchFamily="2" charset="2"/>
              <a:buChar char="Ø"/>
            </a:pPr>
            <a:r>
              <a:rPr lang="fr-FR" sz="2400" dirty="0">
                <a:solidFill>
                  <a:srgbClr val="FFFFFF"/>
                </a:solidFill>
                <a:latin typeface="American Typewriter" panose="02090604020004020304" pitchFamily="18" charset="77"/>
                <a:ea typeface="Heiti TC Medium" pitchFamily="2" charset="-128"/>
              </a:rPr>
              <a:t>Vous comptez déjà cinq commerces.</a:t>
            </a:r>
          </a:p>
          <a:p>
            <a:pPr marL="0" indent="0" algn="just">
              <a:buNone/>
            </a:pPr>
            <a:endParaRPr lang="fr-FR" sz="2400" dirty="0">
              <a:solidFill>
                <a:srgbClr val="FFFFFF"/>
              </a:solidFill>
              <a:latin typeface="American Typewriter" panose="02090604020004020304" pitchFamily="18" charset="77"/>
              <a:ea typeface="Heiti TC Medium" pitchFamily="2" charset="-128"/>
            </a:endParaRPr>
          </a:p>
          <a:p>
            <a:pPr>
              <a:buFont typeface="Wingdings" pitchFamily="2" charset="2"/>
              <a:buChar char="Ø"/>
            </a:pPr>
            <a:r>
              <a:rPr lang="fr-FR" sz="2400" dirty="0">
                <a:solidFill>
                  <a:srgbClr val="FFFFFF"/>
                </a:solidFill>
                <a:latin typeface="American Typewriter" panose="02090604020004020304" pitchFamily="18" charset="77"/>
                <a:ea typeface="Heiti TC Medium" pitchFamily="2" charset="-128"/>
              </a:rPr>
              <a:t>Vous prévoyez d’en ouvrir trois de plus au minimum d'ici fin 2019 et cela au vu de sa bonne rentabilité.</a:t>
            </a:r>
          </a:p>
          <a:p>
            <a:pPr marL="0" indent="0">
              <a:buNone/>
            </a:pPr>
            <a:endParaRPr lang="fr-FR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840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2F4C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01AE8E3-B097-9841-B3DA-2B7AEFCF0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fr-FR" dirty="0">
                <a:solidFill>
                  <a:srgbClr val="FFFFFF"/>
                </a:solidFill>
              </a:rPr>
              <a:t>Rappel des besoins attendus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68D6422-F19C-204B-860C-FA5F416E29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42" r="1" b="11723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4268E6-23A8-6241-A133-75B8C0AE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321732"/>
            <a:ext cx="4329798" cy="6214534"/>
          </a:xfrm>
        </p:spPr>
        <p:txBody>
          <a:bodyPr anchor="ctr">
            <a:normAutofit lnSpcReduction="10000"/>
          </a:bodyPr>
          <a:lstStyle/>
          <a:p>
            <a:pPr>
              <a:buFont typeface="Wingdings" pitchFamily="2" charset="2"/>
              <a:buChar char="Ø"/>
            </a:pPr>
            <a:r>
              <a:rPr lang="fr-FR" sz="2600" dirty="0">
                <a:solidFill>
                  <a:srgbClr val="FFFFFF"/>
                </a:solidFill>
                <a:latin typeface="American Typewriter" panose="02090604020004020304" pitchFamily="18" charset="77"/>
              </a:rPr>
              <a:t>Votre client doit pouvoir :</a:t>
            </a:r>
          </a:p>
          <a:p>
            <a:pPr lvl="1">
              <a:buFont typeface="Wingdings" pitchFamily="2" charset="2"/>
              <a:buChar char="q"/>
            </a:pPr>
            <a:r>
              <a:rPr lang="fr-FR" sz="2600" dirty="0">
                <a:latin typeface="American Typewriter" panose="02090604020004020304" pitchFamily="18" charset="77"/>
              </a:rPr>
              <a:t>passer sa commande en ligne, en plus de la prise de commande par téléphone ou sur place.</a:t>
            </a:r>
          </a:p>
          <a:p>
            <a:pPr lvl="1">
              <a:buFont typeface="Wingdings" pitchFamily="2" charset="2"/>
              <a:buChar char="q"/>
            </a:pPr>
            <a:endParaRPr lang="fr-FR" sz="2600" dirty="0"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sz="2600" dirty="0">
                <a:latin typeface="American Typewriter" panose="02090604020004020304" pitchFamily="18" charset="77"/>
              </a:rPr>
              <a:t>payer en ligne sa commande s’il le souhaitent – sinon, il paiera directement à la livraison.</a:t>
            </a:r>
          </a:p>
          <a:p>
            <a:pPr lvl="1">
              <a:buFont typeface="Wingdings" pitchFamily="2" charset="2"/>
              <a:buChar char="q"/>
            </a:pPr>
            <a:endParaRPr lang="fr-FR" sz="2600" dirty="0"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sz="2600" dirty="0">
                <a:latin typeface="American Typewriter" panose="02090604020004020304" pitchFamily="18" charset="77"/>
              </a:rPr>
              <a:t>modifier ou annuler sa commande tant que celle-ci n’a pas été préparée</a:t>
            </a:r>
          </a:p>
        </p:txBody>
      </p:sp>
    </p:spTree>
    <p:extLst>
      <p:ext uri="{BB962C8B-B14F-4D97-AF65-F5344CB8AC3E}">
        <p14:creationId xmlns:p14="http://schemas.microsoft.com/office/powerpoint/2010/main" val="948127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2F4C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01AE8E3-B097-9841-B3DA-2B7AEFCF0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fr-FR" dirty="0">
                <a:solidFill>
                  <a:srgbClr val="FFFFFF"/>
                </a:solidFill>
              </a:rPr>
              <a:t>Rappel des besoins attendus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68D6422-F19C-204B-860C-FA5F416E29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42" r="1" b="11723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4268E6-23A8-6241-A133-75B8C0AE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6" y="321732"/>
            <a:ext cx="4329798" cy="6214533"/>
          </a:xfrm>
        </p:spPr>
        <p:txBody>
          <a:bodyPr anchor="ctr">
            <a:normAutofit fontScale="85000" lnSpcReduction="10000"/>
          </a:bodyPr>
          <a:lstStyle/>
          <a:p>
            <a:pPr>
              <a:buFont typeface="Wingdings" pitchFamily="2" charset="2"/>
              <a:buChar char="Ø"/>
            </a:pPr>
            <a:r>
              <a:rPr lang="fr-FR" dirty="0">
                <a:solidFill>
                  <a:srgbClr val="FFFFFF"/>
                </a:solidFill>
                <a:latin typeface="American Typewriter" panose="02090604020004020304" pitchFamily="18" charset="77"/>
              </a:rPr>
              <a:t>Votre équipe doit pouvoir :</a:t>
            </a:r>
          </a:p>
          <a:p>
            <a:pPr>
              <a:buFont typeface="Wingdings" pitchFamily="2" charset="2"/>
              <a:buChar char="Ø"/>
            </a:pPr>
            <a:endParaRPr lang="fr-FR" dirty="0">
              <a:solidFill>
                <a:srgbClr val="FFFFFF"/>
              </a:solidFill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sz="2800" dirty="0">
                <a:latin typeface="American Typewriter" panose="02090604020004020304" pitchFamily="18" charset="77"/>
              </a:rPr>
              <a:t>être plus efficace dans la gestion des commandes, de leur réception à leur livraison en passant par leur préparation.</a:t>
            </a:r>
          </a:p>
          <a:p>
            <a:pPr lvl="1">
              <a:buFont typeface="Wingdings" pitchFamily="2" charset="2"/>
              <a:buChar char="q"/>
            </a:pPr>
            <a:endParaRPr lang="fr-FR" sz="2800" dirty="0"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sz="2800" dirty="0">
                <a:latin typeface="American Typewriter" panose="02090604020004020304" pitchFamily="18" charset="77"/>
              </a:rPr>
              <a:t>de suivre en temps réel les commandes passées et en préparation.</a:t>
            </a:r>
          </a:p>
          <a:p>
            <a:pPr lvl="1">
              <a:buFont typeface="Wingdings" pitchFamily="2" charset="2"/>
              <a:buChar char="q"/>
            </a:pPr>
            <a:endParaRPr lang="fr-FR" sz="2800" dirty="0"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sz="2800" dirty="0">
                <a:latin typeface="American Typewriter" panose="02090604020004020304" pitchFamily="18" charset="77"/>
              </a:rPr>
              <a:t>de suivre en temps réel le stock d’ingrédients restants pour savoir quelles pizzas sont encore réalisables.</a:t>
            </a:r>
          </a:p>
          <a:p>
            <a:pPr>
              <a:buFont typeface="Wingdings" pitchFamily="2" charset="2"/>
              <a:buChar char="Ø"/>
            </a:pPr>
            <a:endParaRPr lang="fr-FR" sz="2600" dirty="0">
              <a:solidFill>
                <a:srgbClr val="FFFFFF"/>
              </a:solidFill>
              <a:latin typeface="American Typewriter" panose="02090604020004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72903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D96111-C47B-B149-9B86-42413FF55B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/>
          </a:blip>
          <a:srcRect t="62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22D6130-1D52-9344-A936-30F7A6EE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z="7400" dirty="0">
                <a:solidFill>
                  <a:srgbClr val="FFFFFF"/>
                </a:solidFill>
              </a:rPr>
              <a:t>2</a:t>
            </a:r>
            <a:r>
              <a:rPr lang="en-US" sz="7400" dirty="0"/>
              <a:t>. </a:t>
            </a:r>
            <a:r>
              <a:rPr lang="fr-FR" sz="8000" dirty="0"/>
              <a:t>Solution fonctionnelle proposée</a:t>
            </a:r>
            <a:br>
              <a:rPr lang="fr-FR" sz="8000" dirty="0"/>
            </a:br>
            <a:endParaRPr lang="en-US" sz="7400" dirty="0">
              <a:solidFill>
                <a:srgbClr val="FFFFFF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7835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6141396" cy="6858000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4319042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Espace réservé du contenu 4">
            <a:extLst>
              <a:ext uri="{FF2B5EF4-FFF2-40B4-BE49-F238E27FC236}">
                <a16:creationId xmlns:a16="http://schemas.microsoft.com/office/drawing/2014/main" id="{8654DA9A-4399-A647-8A1C-54CAB54D9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6049081" cy="68580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7CE063EE-0FE7-4D4E-8E82-DE552F2CCFD5}"/>
              </a:ext>
            </a:extLst>
          </p:cNvPr>
          <p:cNvSpPr txBox="1"/>
          <p:nvPr/>
        </p:nvSpPr>
        <p:spPr>
          <a:xfrm>
            <a:off x="6870655" y="415637"/>
            <a:ext cx="471174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>
                <a:latin typeface="JasmineUPC" panose="02020603050405020304" pitchFamily="18" charset="-34"/>
                <a:cs typeface="JasmineUPC" panose="02020603050405020304" pitchFamily="18" charset="-34"/>
              </a:rPr>
              <a:t>Six acteurs principaux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3600" dirty="0">
                <a:latin typeface="JasmineUPC" panose="02020603050405020304" pitchFamily="18" charset="-34"/>
                <a:cs typeface="JasmineUPC" panose="02020603050405020304" pitchFamily="18" charset="-34"/>
              </a:rPr>
              <a:t>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3600" dirty="0">
                <a:latin typeface="JasmineUPC" panose="02020603050405020304" pitchFamily="18" charset="-34"/>
                <a:cs typeface="JasmineUPC" panose="02020603050405020304" pitchFamily="18" charset="-34"/>
              </a:rPr>
              <a:t>Employé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3600" dirty="0">
                <a:latin typeface="JasmineUPC" panose="02020603050405020304" pitchFamily="18" charset="-34"/>
                <a:cs typeface="JasmineUPC" panose="02020603050405020304" pitchFamily="18" charset="-34"/>
              </a:rPr>
              <a:t>Pizzaiolo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3600" dirty="0">
                <a:latin typeface="JasmineUPC" panose="02020603050405020304" pitchFamily="18" charset="-34"/>
                <a:cs typeface="JasmineUPC" panose="02020603050405020304" pitchFamily="18" charset="-34"/>
              </a:rPr>
              <a:t>Livreur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3600" dirty="0">
                <a:latin typeface="JasmineUPC" panose="02020603050405020304" pitchFamily="18" charset="-34"/>
                <a:cs typeface="JasmineUPC" panose="02020603050405020304" pitchFamily="18" charset="-34"/>
              </a:rPr>
              <a:t>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3600" dirty="0">
                <a:latin typeface="JasmineUPC" panose="02020603050405020304" pitchFamily="18" charset="-34"/>
                <a:cs typeface="JasmineUPC" panose="02020603050405020304" pitchFamily="18" charset="-34"/>
              </a:rPr>
              <a:t>Patron</a:t>
            </a:r>
          </a:p>
          <a:p>
            <a:r>
              <a:rPr lang="fr-FR" sz="3600" dirty="0">
                <a:latin typeface="JasmineUPC" panose="02020603050405020304" pitchFamily="18" charset="-34"/>
                <a:cs typeface="JasmineUPC" panose="02020603050405020304" pitchFamily="18" charset="-34"/>
              </a:rPr>
              <a:t>Deux acteurs secondaires 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FR" sz="3600" dirty="0">
                <a:latin typeface="JasmineUPC" panose="02020603050405020304" pitchFamily="18" charset="-34"/>
                <a:cs typeface="JasmineUPC" panose="02020603050405020304" pitchFamily="18" charset="-34"/>
              </a:rPr>
              <a:t>Système bancaire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FR" sz="3600" dirty="0">
                <a:latin typeface="JasmineUPC" panose="02020603050405020304" pitchFamily="18" charset="-34"/>
                <a:cs typeface="JasmineUPC" panose="02020603050405020304" pitchFamily="18" charset="-34"/>
              </a:rPr>
              <a:t>Fournisseur</a:t>
            </a:r>
          </a:p>
        </p:txBody>
      </p:sp>
    </p:spTree>
    <p:extLst>
      <p:ext uri="{BB962C8B-B14F-4D97-AF65-F5344CB8AC3E}">
        <p14:creationId xmlns:p14="http://schemas.microsoft.com/office/powerpoint/2010/main" val="38533109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664E23E2-7440-4E36-A67B-0F88C5F7E1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6949AE-010D-4C18-8AED-7872085AD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7090"/>
            <a:ext cx="5458121" cy="5897880"/>
          </a:xfrm>
          <a:prstGeom prst="rect">
            <a:avLst/>
          </a:prstGeom>
          <a:solidFill>
            <a:srgbClr val="FFFFFF"/>
          </a:solidFill>
          <a:ln w="19050">
            <a:solidFill>
              <a:srgbClr val="FFFA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D5B5ED3-D6AD-8C46-901A-B8BDA3158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11" y="487090"/>
            <a:ext cx="5458121" cy="5839146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FE54AADB-50C7-4293-94C0-27361A32B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80060"/>
            <a:ext cx="5458121" cy="5897880"/>
          </a:xfrm>
          <a:prstGeom prst="rect">
            <a:avLst/>
          </a:prstGeom>
          <a:solidFill>
            <a:srgbClr val="FFFFFF"/>
          </a:solidFill>
          <a:ln w="19050">
            <a:solidFill>
              <a:srgbClr val="FFFA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Espace réservé du contenu 8">
            <a:extLst>
              <a:ext uri="{FF2B5EF4-FFF2-40B4-BE49-F238E27FC236}">
                <a16:creationId xmlns:a16="http://schemas.microsoft.com/office/drawing/2014/main" id="{2BA41D1C-F0B4-BE4A-8030-8A485DBB50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495155"/>
            <a:ext cx="5458121" cy="589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12770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369</Words>
  <Application>Microsoft Macintosh PowerPoint</Application>
  <PresentationFormat>Grand écran</PresentationFormat>
  <Paragraphs>107</Paragraphs>
  <Slides>19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8" baseType="lpstr">
      <vt:lpstr>Heiti TC Medium</vt:lpstr>
      <vt:lpstr>American Typewriter</vt:lpstr>
      <vt:lpstr>Arial</vt:lpstr>
      <vt:lpstr>Calibri</vt:lpstr>
      <vt:lpstr>Calibri Light</vt:lpstr>
      <vt:lpstr>JasmineUPC</vt:lpstr>
      <vt:lpstr>Lucida Calligraphy</vt:lpstr>
      <vt:lpstr>Wingdings</vt:lpstr>
      <vt:lpstr>Thème Office</vt:lpstr>
      <vt:lpstr>OC Pizza </vt:lpstr>
      <vt:lpstr>Sommaire</vt:lpstr>
      <vt:lpstr>1. Votre entreprise : contexte et besoins </vt:lpstr>
      <vt:lpstr>Rappel du contexte</vt:lpstr>
      <vt:lpstr>Rappel des besoins attendus</vt:lpstr>
      <vt:lpstr>Rappel des besoins attendus</vt:lpstr>
      <vt:lpstr>2. Solution fonctionnelle proposée </vt:lpstr>
      <vt:lpstr>Présentation PowerPoint</vt:lpstr>
      <vt:lpstr>Présentation PowerPoint</vt:lpstr>
      <vt:lpstr>Use case – Interface web client</vt:lpstr>
      <vt:lpstr>Use case – Interface web restaurant</vt:lpstr>
      <vt:lpstr>Use case – Interface web générale</vt:lpstr>
      <vt:lpstr>Présentation PowerPoint</vt:lpstr>
      <vt:lpstr>Présentation PowerPoint</vt:lpstr>
      <vt:lpstr>3. Solution technique proposée </vt:lpstr>
      <vt:lpstr>L’application Front-end</vt:lpstr>
      <vt:lpstr>Pourquoi ces langages?</vt:lpstr>
      <vt:lpstr>L’application back-end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 Pizza </dc:title>
  <dc:creator>Maxime J</dc:creator>
  <cp:lastModifiedBy>Maxime J</cp:lastModifiedBy>
  <cp:revision>20</cp:revision>
  <dcterms:created xsi:type="dcterms:W3CDTF">2019-01-04T17:36:25Z</dcterms:created>
  <dcterms:modified xsi:type="dcterms:W3CDTF">2019-01-10T11:42:35Z</dcterms:modified>
</cp:coreProperties>
</file>